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9" r:id="rId11"/>
    <p:sldId id="267" r:id="rId12"/>
    <p:sldId id="270" r:id="rId13"/>
    <p:sldId id="266" r:id="rId14"/>
    <p:sldId id="271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9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7E40C-C05B-3844-8175-A1FB3A9BB7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C5610C-7388-B14A-88E1-3F90C0D34B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AE9ED-0006-2D47-A733-6972AF3AD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F26A1-3C66-9349-9A07-13C9944E0714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E496C-750C-4148-A2E0-C31C3F1D5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B6744-7929-9341-AB57-45421F2EF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FBF1-EBD3-104A-9964-813362F79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13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F2696-A57A-A846-8B5D-5B6E2176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38061-A25F-A44A-8221-B4873622F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B0E99-F55D-5B46-BA13-B2C3FCBB8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F26A1-3C66-9349-9A07-13C9944E0714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F36AC-692F-0649-9FDE-7849A5F5B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4DC6D-3CA9-6E4A-8247-C02095CB6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FBF1-EBD3-104A-9964-813362F79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73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71C600-8C98-2949-9038-01CEEACBB5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29CABD-9784-3E42-8417-ABF4264B0A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5C8CD-E48D-4E46-B5AF-52161A428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F26A1-3C66-9349-9A07-13C9944E0714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43878-CB07-194D-B420-FE2E65BB5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27451-117E-0B4F-AF0D-A97158DD8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FBF1-EBD3-104A-9964-813362F79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66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A12E3-1097-814E-92DB-0DC939A1B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8398A-6EC2-224C-BBAF-13CA327FA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9CD0B-168B-9D4A-B341-EF786FB6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F26A1-3C66-9349-9A07-13C9944E0714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E14E1-F592-AF4D-8916-D294EA335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B2093-0255-CB48-82BB-C36B76CA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FBF1-EBD3-104A-9964-813362F79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3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38A6D-D00D-314F-BA3D-054F1B1BF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DF8A3-2D92-7745-B739-3458D26AE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6AAC3-9C35-134B-B4D8-AE46AF88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F26A1-3C66-9349-9A07-13C9944E0714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4814A-30B1-6D41-ADD3-B104FB848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9E55-9EE6-CD4F-85C1-05060E30C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FBF1-EBD3-104A-9964-813362F79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5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CCA3E-8385-2D41-92CB-728969D66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07688-E95E-1547-8C6C-6DA9C177C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0C8732-C0E9-8843-BEA6-C1474922D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902E5F-6B17-CE4B-AACC-2EF43BC16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F26A1-3C66-9349-9A07-13C9944E0714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E0F6B-8C75-3C48-A4BA-284439D90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A139E8-7D09-EA44-A293-0B3EE8682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FBF1-EBD3-104A-9964-813362F79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AE8DD-37FC-F042-85D6-1B2E15782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BA800-9F5E-1C49-92EC-39AEE486B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B06E25-7468-6D44-8340-B1AC6270D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AEFA1E-33CF-9047-8371-BAF3B8707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103DE4-226F-3C40-98AD-881B3A70F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04DE32-18A7-7C4C-B371-055FF487F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F26A1-3C66-9349-9A07-13C9944E0714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F73B1E-EF02-954F-A28D-E3C829DE6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261EFF-7C92-3A49-8210-C1FCEEFAC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FBF1-EBD3-104A-9964-813362F79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73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4E148-C877-AE46-96E4-932CDBA28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AD3DD1-52C5-4747-907D-DC9F68CB0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F26A1-3C66-9349-9A07-13C9944E0714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0E4DD7-DEE8-3341-9EE0-026B5928A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26E76-5EDE-EF43-BDBC-DDC13104F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FBF1-EBD3-104A-9964-813362F79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08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C4C5D8-5228-0942-BBA6-4C8A531CE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F26A1-3C66-9349-9A07-13C9944E0714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022EBA-540D-E243-BB7C-C567CDDE3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48930-B92F-6440-A640-8A76D2300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FBF1-EBD3-104A-9964-813362F79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08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F3148-4A29-3148-808F-CC9395B98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585D1-61E3-2442-983F-06B169125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B5515C-098B-7D44-9503-9D355A141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F91B14-73FA-EE4A-9CE0-C7DE3F7A7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F26A1-3C66-9349-9A07-13C9944E0714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1E48A-8E69-7D4B-88C5-937819B10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A8E257-172C-F147-AA79-25C6C3B7A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FBF1-EBD3-104A-9964-813362F79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13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27454-8BBE-C849-86BC-A1FEB6148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20B517-2989-AC44-BFC1-C805B5E02E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521B1-2928-514C-B033-4F771C5B3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8AD6D5-98A6-5B42-943A-75191D53B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F26A1-3C66-9349-9A07-13C9944E0714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961A78-9B30-1042-95D5-CE9A683D6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30EF4-877D-2044-A326-7F07F4B5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FBF1-EBD3-104A-9964-813362F79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99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441598-033F-D943-94E4-124AB408D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8548A-259A-BD48-A1CD-CA5509F9B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CB4F2-92F1-614C-A93C-DD3AE6B1E7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F26A1-3C66-9349-9A07-13C9944E0714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B49C5-A89F-0241-8BB7-AC27DA354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AFEEC-A703-7F4E-9445-7F14D7B6F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DFBF1-EBD3-104A-9964-813362F79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3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89C61-97C4-0045-87F9-008E06F07C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0271" y="3794336"/>
            <a:ext cx="5242259" cy="19222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800" dirty="0">
                <a:latin typeface="Gill Sans MT" panose="020B0502020104020203" pitchFamily="34" charset="77"/>
              </a:rPr>
              <a:t>Maria Sibylla </a:t>
            </a:r>
            <a:r>
              <a:rPr lang="en-US" sz="4800" dirty="0" err="1">
                <a:latin typeface="Gill Sans MT" panose="020B0502020104020203" pitchFamily="34" charset="77"/>
              </a:rPr>
              <a:t>Merian</a:t>
            </a:r>
            <a:endParaRPr lang="en-US" sz="4800" dirty="0">
              <a:latin typeface="Gill Sans MT" panose="020B0502020104020203" pitchFamily="34" charset="77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0B21A5C-062F-46C2-8389-53D40F46A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83466"/>
            <a:ext cx="5549037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indoor, table, sitting, old&#10;&#10;Description automatically generated">
            <a:extLst>
              <a:ext uri="{FF2B5EF4-FFF2-40B4-BE49-F238E27FC236}">
                <a16:creationId xmlns:a16="http://schemas.microsoft.com/office/drawing/2014/main" id="{446B8AE0-C486-C148-AB8A-DE23732E9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7192"/>
          <a:stretch/>
        </p:blipFill>
        <p:spPr>
          <a:xfrm>
            <a:off x="1" y="647373"/>
            <a:ext cx="5385130" cy="6210629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0840411-5C96-B44F-8555-B28BC5D4B0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77493" y="674609"/>
            <a:ext cx="1860915" cy="70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78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flower&#10;&#10;Description automatically generated">
            <a:extLst>
              <a:ext uri="{FF2B5EF4-FFF2-40B4-BE49-F238E27FC236}">
                <a16:creationId xmlns:a16="http://schemas.microsoft.com/office/drawing/2014/main" id="{359876F6-4C6E-7043-9961-16D9CED77A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90" r="2" b="28528"/>
          <a:stretch/>
        </p:blipFill>
        <p:spPr>
          <a:xfrm>
            <a:off x="320044" y="4540158"/>
            <a:ext cx="2249424" cy="1997803"/>
          </a:xfrm>
          <a:prstGeom prst="rect">
            <a:avLst/>
          </a:prstGeom>
        </p:spPr>
      </p:pic>
      <p:pic>
        <p:nvPicPr>
          <p:cNvPr id="5" name="Picture 4" descr="A picture containing indoor, table, sitting, old&#10;&#10;Description automatically generated">
            <a:extLst>
              <a:ext uri="{FF2B5EF4-FFF2-40B4-BE49-F238E27FC236}">
                <a16:creationId xmlns:a16="http://schemas.microsoft.com/office/drawing/2014/main" id="{BFC129C9-BBF1-C94F-83CB-2147E1DC6E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16" r="-1" b="26457"/>
          <a:stretch/>
        </p:blipFill>
        <p:spPr>
          <a:xfrm>
            <a:off x="7287920" y="2417446"/>
            <a:ext cx="4572626" cy="41412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CCC7AF-B3CC-7941-9651-E2E709943414}"/>
              </a:ext>
            </a:extLst>
          </p:cNvPr>
          <p:cNvSpPr txBox="1"/>
          <p:nvPr/>
        </p:nvSpPr>
        <p:spPr>
          <a:xfrm>
            <a:off x="233916" y="6158571"/>
            <a:ext cx="1095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77"/>
              </a:rPr>
              <a:t>Slide 9</a:t>
            </a:r>
          </a:p>
        </p:txBody>
      </p:sp>
    </p:spTree>
    <p:extLst>
      <p:ext uri="{BB962C8B-B14F-4D97-AF65-F5344CB8AC3E}">
        <p14:creationId xmlns:p14="http://schemas.microsoft.com/office/powerpoint/2010/main" val="3334810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ird sitting on a branch&#10;&#10;Description automatically generated">
            <a:extLst>
              <a:ext uri="{FF2B5EF4-FFF2-40B4-BE49-F238E27FC236}">
                <a16:creationId xmlns:a16="http://schemas.microsoft.com/office/drawing/2014/main" id="{D36C7412-C6EE-0A45-B75A-40123273A8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67" r="-1" b="32826"/>
          <a:stretch/>
        </p:blipFill>
        <p:spPr>
          <a:xfrm>
            <a:off x="320045" y="320039"/>
            <a:ext cx="4570678" cy="4128360"/>
          </a:xfrm>
          <a:prstGeom prst="rect">
            <a:avLst/>
          </a:prstGeom>
        </p:spPr>
      </p:pic>
      <p:pic>
        <p:nvPicPr>
          <p:cNvPr id="13" name="Picture 12" descr="A insect on the ground&#10;&#10;Description automatically generated">
            <a:extLst>
              <a:ext uri="{FF2B5EF4-FFF2-40B4-BE49-F238E27FC236}">
                <a16:creationId xmlns:a16="http://schemas.microsoft.com/office/drawing/2014/main" id="{3CE94108-7FE8-3E4B-BE23-BDCCF42483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25" r="-1" b="-1"/>
          <a:stretch/>
        </p:blipFill>
        <p:spPr>
          <a:xfrm>
            <a:off x="4968251" y="307164"/>
            <a:ext cx="2249424" cy="4141235"/>
          </a:xfrm>
          <a:prstGeom prst="rect">
            <a:avLst/>
          </a:prstGeom>
        </p:spPr>
      </p:pic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C03B6B3B-883C-634F-9F4D-865A44448C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36" r="3203" b="-5"/>
          <a:stretch/>
        </p:blipFill>
        <p:spPr>
          <a:xfrm>
            <a:off x="320044" y="4540158"/>
            <a:ext cx="2249424" cy="1997803"/>
          </a:xfrm>
          <a:prstGeom prst="rect">
            <a:avLst/>
          </a:prstGeom>
        </p:spPr>
      </p:pic>
      <p:pic>
        <p:nvPicPr>
          <p:cNvPr id="11" name="Picture 10" descr="A close up of a butterfly on a flower&#10;&#10;Description automatically generated">
            <a:extLst>
              <a:ext uri="{FF2B5EF4-FFF2-40B4-BE49-F238E27FC236}">
                <a16:creationId xmlns:a16="http://schemas.microsoft.com/office/drawing/2014/main" id="{F363081C-D75C-5F42-94FF-5BC28FE60F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487" r="4" b="16062"/>
          <a:stretch/>
        </p:blipFill>
        <p:spPr>
          <a:xfrm>
            <a:off x="2645048" y="4540158"/>
            <a:ext cx="4572626" cy="1997803"/>
          </a:xfrm>
          <a:prstGeom prst="rect">
            <a:avLst/>
          </a:prstGeom>
        </p:spPr>
      </p:pic>
      <p:pic>
        <p:nvPicPr>
          <p:cNvPr id="5" name="Picture 4" descr="A picture containing fabric&#10;&#10;Description automatically generated">
            <a:extLst>
              <a:ext uri="{FF2B5EF4-FFF2-40B4-BE49-F238E27FC236}">
                <a16:creationId xmlns:a16="http://schemas.microsoft.com/office/drawing/2014/main" id="{35C971CC-FD4F-F94C-99C3-359FBB81EB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46" r="3" b="3"/>
          <a:stretch/>
        </p:blipFill>
        <p:spPr>
          <a:xfrm>
            <a:off x="7287920" y="320039"/>
            <a:ext cx="4572626" cy="62386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5C1C9A-24A1-DB44-A2E9-DFCD4A7FB40A}"/>
              </a:ext>
            </a:extLst>
          </p:cNvPr>
          <p:cNvSpPr txBox="1"/>
          <p:nvPr/>
        </p:nvSpPr>
        <p:spPr>
          <a:xfrm>
            <a:off x="552893" y="5964864"/>
            <a:ext cx="1095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77"/>
              </a:rPr>
              <a:t>Slide 10</a:t>
            </a:r>
          </a:p>
        </p:txBody>
      </p:sp>
    </p:spTree>
    <p:extLst>
      <p:ext uri="{BB962C8B-B14F-4D97-AF65-F5344CB8AC3E}">
        <p14:creationId xmlns:p14="http://schemas.microsoft.com/office/powerpoint/2010/main" val="3349074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insect on the ground&#10;&#10;Description automatically generated">
            <a:extLst>
              <a:ext uri="{FF2B5EF4-FFF2-40B4-BE49-F238E27FC236}">
                <a16:creationId xmlns:a16="http://schemas.microsoft.com/office/drawing/2014/main" id="{3CE94108-7FE8-3E4B-BE23-BDCCF42483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25" r="-1" b="-1"/>
          <a:stretch/>
        </p:blipFill>
        <p:spPr>
          <a:xfrm>
            <a:off x="4968251" y="307164"/>
            <a:ext cx="2249424" cy="4141235"/>
          </a:xfrm>
          <a:prstGeom prst="rect">
            <a:avLst/>
          </a:prstGeom>
        </p:spPr>
      </p:pic>
      <p:pic>
        <p:nvPicPr>
          <p:cNvPr id="5" name="Picture 4" descr="A picture containing fabric&#10;&#10;Description automatically generated">
            <a:extLst>
              <a:ext uri="{FF2B5EF4-FFF2-40B4-BE49-F238E27FC236}">
                <a16:creationId xmlns:a16="http://schemas.microsoft.com/office/drawing/2014/main" id="{35C971CC-FD4F-F94C-99C3-359FBB81EB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6" r="3" b="3"/>
          <a:stretch/>
        </p:blipFill>
        <p:spPr>
          <a:xfrm>
            <a:off x="7287920" y="320039"/>
            <a:ext cx="4572626" cy="6238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91439A-7AC1-7646-A762-408549B1EC40}"/>
              </a:ext>
            </a:extLst>
          </p:cNvPr>
          <p:cNvSpPr txBox="1"/>
          <p:nvPr/>
        </p:nvSpPr>
        <p:spPr>
          <a:xfrm>
            <a:off x="489098" y="6007395"/>
            <a:ext cx="1095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Slide 11</a:t>
            </a:r>
          </a:p>
        </p:txBody>
      </p:sp>
    </p:spTree>
    <p:extLst>
      <p:ext uri="{BB962C8B-B14F-4D97-AF65-F5344CB8AC3E}">
        <p14:creationId xmlns:p14="http://schemas.microsoft.com/office/powerpoint/2010/main" val="1493629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2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flower&#10;&#10;Description automatically generated">
            <a:extLst>
              <a:ext uri="{FF2B5EF4-FFF2-40B4-BE49-F238E27FC236}">
                <a16:creationId xmlns:a16="http://schemas.microsoft.com/office/drawing/2014/main" id="{E67C7D33-9D5F-6F4E-874A-6362E9C78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51" t="41366" b="10295"/>
          <a:stretch/>
        </p:blipFill>
        <p:spPr>
          <a:xfrm>
            <a:off x="916919" y="643467"/>
            <a:ext cx="2533403" cy="2475653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pider on a white background&#10;&#10;Description automatically generated">
            <a:extLst>
              <a:ext uri="{FF2B5EF4-FFF2-40B4-BE49-F238E27FC236}">
                <a16:creationId xmlns:a16="http://schemas.microsoft.com/office/drawing/2014/main" id="{D7B8C52B-FE2A-8640-953D-ECF680D4E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6" b="5705"/>
          <a:stretch/>
        </p:blipFill>
        <p:spPr>
          <a:xfrm>
            <a:off x="4699060" y="650497"/>
            <a:ext cx="2618135" cy="2468623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lose up of a spider&#10;&#10;Description automatically generated">
            <a:extLst>
              <a:ext uri="{FF2B5EF4-FFF2-40B4-BE49-F238E27FC236}">
                <a16:creationId xmlns:a16="http://schemas.microsoft.com/office/drawing/2014/main" id="{6FB5E5F5-7C1C-0F41-A6F9-8343FF3868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69" r="3" b="5872"/>
          <a:stretch/>
        </p:blipFill>
        <p:spPr>
          <a:xfrm>
            <a:off x="8313518" y="681683"/>
            <a:ext cx="3252903" cy="2406251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pider on a white background&#10;&#10;Description automatically generated">
            <a:extLst>
              <a:ext uri="{FF2B5EF4-FFF2-40B4-BE49-F238E27FC236}">
                <a16:creationId xmlns:a16="http://schemas.microsoft.com/office/drawing/2014/main" id="{8A4CD1F5-4100-DC4D-9B7B-36BE073629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74" r="20333" b="-1"/>
          <a:stretch/>
        </p:blipFill>
        <p:spPr>
          <a:xfrm>
            <a:off x="925234" y="3813421"/>
            <a:ext cx="2546520" cy="2401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004EA9-AF7E-AB4A-A2E4-CF91C301E3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401" b="2"/>
          <a:stretch/>
        </p:blipFill>
        <p:spPr>
          <a:xfrm>
            <a:off x="8313518" y="3789239"/>
            <a:ext cx="3252903" cy="2396570"/>
          </a:xfrm>
          <a:prstGeom prst="rect">
            <a:avLst/>
          </a:prstGeom>
        </p:spPr>
      </p:pic>
      <p:pic>
        <p:nvPicPr>
          <p:cNvPr id="20" name="Picture 19" descr="A picture containing animal, indoor, table, sitting&#10;&#10;Description automatically generated">
            <a:extLst>
              <a:ext uri="{FF2B5EF4-FFF2-40B4-BE49-F238E27FC236}">
                <a16:creationId xmlns:a16="http://schemas.microsoft.com/office/drawing/2014/main" id="{9850B4EC-095D-734F-BDA5-9339BB1C10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997" r="-4" b="17412"/>
          <a:stretch/>
        </p:blipFill>
        <p:spPr>
          <a:xfrm>
            <a:off x="4590814" y="3714178"/>
            <a:ext cx="2621314" cy="24716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401717-E3A3-FB4D-8EE9-4BEEDF4626FD}"/>
              </a:ext>
            </a:extLst>
          </p:cNvPr>
          <p:cNvSpPr txBox="1"/>
          <p:nvPr/>
        </p:nvSpPr>
        <p:spPr>
          <a:xfrm>
            <a:off x="139597" y="6346441"/>
            <a:ext cx="1095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77"/>
              </a:rPr>
              <a:t>Slide 12</a:t>
            </a:r>
          </a:p>
        </p:txBody>
      </p:sp>
    </p:spTree>
    <p:extLst>
      <p:ext uri="{BB962C8B-B14F-4D97-AF65-F5344CB8AC3E}">
        <p14:creationId xmlns:p14="http://schemas.microsoft.com/office/powerpoint/2010/main" val="1456132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flower&#10;&#10;Description automatically generated">
            <a:extLst>
              <a:ext uri="{FF2B5EF4-FFF2-40B4-BE49-F238E27FC236}">
                <a16:creationId xmlns:a16="http://schemas.microsoft.com/office/drawing/2014/main" id="{E67C7D33-9D5F-6F4E-874A-6362E9C78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51" t="41366" b="10295"/>
          <a:stretch/>
        </p:blipFill>
        <p:spPr>
          <a:xfrm>
            <a:off x="916919" y="643467"/>
            <a:ext cx="2533403" cy="2475653"/>
          </a:xfrm>
          <a:prstGeom prst="rect">
            <a:avLst/>
          </a:prstGeom>
        </p:spPr>
      </p:pic>
      <p:pic>
        <p:nvPicPr>
          <p:cNvPr id="20" name="Picture 19" descr="A picture containing animal, indoor, table, sitting&#10;&#10;Description automatically generated">
            <a:extLst>
              <a:ext uri="{FF2B5EF4-FFF2-40B4-BE49-F238E27FC236}">
                <a16:creationId xmlns:a16="http://schemas.microsoft.com/office/drawing/2014/main" id="{9850B4EC-095D-734F-BDA5-9339BB1C10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97" r="-4" b="17412"/>
          <a:stretch/>
        </p:blipFill>
        <p:spPr>
          <a:xfrm>
            <a:off x="4590814" y="3714178"/>
            <a:ext cx="2621314" cy="247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EC6A36-7FD3-9D48-A919-EA47A2E20841}"/>
              </a:ext>
            </a:extLst>
          </p:cNvPr>
          <p:cNvSpPr txBox="1"/>
          <p:nvPr/>
        </p:nvSpPr>
        <p:spPr>
          <a:xfrm>
            <a:off x="552893" y="5964864"/>
            <a:ext cx="1095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Slide 13</a:t>
            </a:r>
          </a:p>
        </p:txBody>
      </p:sp>
    </p:spTree>
    <p:extLst>
      <p:ext uri="{BB962C8B-B14F-4D97-AF65-F5344CB8AC3E}">
        <p14:creationId xmlns:p14="http://schemas.microsoft.com/office/powerpoint/2010/main" val="2309727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BF755-6496-4A47-8447-FB64716D0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Photo Credits:</a:t>
            </a:r>
            <a:b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</a:br>
            <a:b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</a:b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Photos from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Unsplash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 </a:t>
            </a:r>
            <a:b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</a:b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Images of Maria’s drawings – public domain</a:t>
            </a:r>
            <a:br>
              <a:rPr lang="en-US" sz="50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en-US" sz="5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074845-8B55-694E-BD7D-2588C37D1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219" y="226340"/>
            <a:ext cx="3683631" cy="12155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3D7056-0649-8D43-A8A7-08DA9EE2214B}"/>
              </a:ext>
            </a:extLst>
          </p:cNvPr>
          <p:cNvSpPr/>
          <p:nvPr/>
        </p:nvSpPr>
        <p:spPr>
          <a:xfrm>
            <a:off x="5077056" y="4820886"/>
            <a:ext cx="2206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Gill Sans MT" panose="020B0502020104020203" pitchFamily="34" charset="77"/>
              </a:rPr>
              <a:t>© HMDT Music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407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424462-DD42-ED4B-BD46-5356424F9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What can you see?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outdoor, forest, water, reef&#10;&#10;Description automatically generated">
            <a:extLst>
              <a:ext uri="{FF2B5EF4-FFF2-40B4-BE49-F238E27FC236}">
                <a16:creationId xmlns:a16="http://schemas.microsoft.com/office/drawing/2014/main" id="{2FFC9DEB-3F16-C940-B66C-2D77CC8C16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66" r="1" b="18198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32448B-7B22-1548-8753-5C084A7F0501}"/>
              </a:ext>
            </a:extLst>
          </p:cNvPr>
          <p:cNvSpPr txBox="1"/>
          <p:nvPr/>
        </p:nvSpPr>
        <p:spPr>
          <a:xfrm>
            <a:off x="552893" y="5964864"/>
            <a:ext cx="1095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77"/>
              </a:rPr>
              <a:t>Slide 1</a:t>
            </a:r>
          </a:p>
        </p:txBody>
      </p:sp>
    </p:spTree>
    <p:extLst>
      <p:ext uri="{BB962C8B-B14F-4D97-AF65-F5344CB8AC3E}">
        <p14:creationId xmlns:p14="http://schemas.microsoft.com/office/powerpoint/2010/main" val="138939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4495D1-A180-664F-A5D6-993B7CA0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What else can you see?</a:t>
            </a:r>
          </a:p>
        </p:txBody>
      </p:sp>
      <p:pic>
        <p:nvPicPr>
          <p:cNvPr id="6" name="Picture 5" descr="A picture containing outdoor, forest, water, reef&#10;&#10;Description automatically generated">
            <a:extLst>
              <a:ext uri="{FF2B5EF4-FFF2-40B4-BE49-F238E27FC236}">
                <a16:creationId xmlns:a16="http://schemas.microsoft.com/office/drawing/2014/main" id="{F861D964-2535-D045-BA36-4EBAFFF2F6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66" r="1" b="18198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C49F49-ABAF-4343-990E-A5B1B3443AC1}"/>
              </a:ext>
            </a:extLst>
          </p:cNvPr>
          <p:cNvSpPr txBox="1"/>
          <p:nvPr/>
        </p:nvSpPr>
        <p:spPr>
          <a:xfrm>
            <a:off x="552893" y="5964864"/>
            <a:ext cx="1095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77"/>
              </a:rPr>
              <a:t>Slide 2</a:t>
            </a:r>
          </a:p>
        </p:txBody>
      </p:sp>
    </p:spTree>
    <p:extLst>
      <p:ext uri="{BB962C8B-B14F-4D97-AF65-F5344CB8AC3E}">
        <p14:creationId xmlns:p14="http://schemas.microsoft.com/office/powerpoint/2010/main" val="125814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B7024-10C6-3144-8AD8-DAC5D9F48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900" kern="1200" dirty="0">
                <a:solidFill>
                  <a:schemeClr val="tx1"/>
                </a:solidFill>
                <a:latin typeface="Gill Sans MT" panose="020B0502020104020203" pitchFamily="34" charset="77"/>
              </a:rPr>
              <a:t>To observe means to look closely. Look really closely at the next slide. What do you observe?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DD46C91-F7ED-D24D-B7E5-7610C6B17E68}"/>
              </a:ext>
            </a:extLst>
          </p:cNvPr>
          <p:cNvSpPr/>
          <p:nvPr/>
        </p:nvSpPr>
        <p:spPr>
          <a:xfrm>
            <a:off x="723781" y="5766825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Slide 3</a:t>
            </a:r>
          </a:p>
        </p:txBody>
      </p:sp>
    </p:spTree>
    <p:extLst>
      <p:ext uri="{BB962C8B-B14F-4D97-AF65-F5344CB8AC3E}">
        <p14:creationId xmlns:p14="http://schemas.microsoft.com/office/powerpoint/2010/main" val="2357253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outdoor, forest, water, reef&#10;&#10;Description automatically generated">
            <a:extLst>
              <a:ext uri="{FF2B5EF4-FFF2-40B4-BE49-F238E27FC236}">
                <a16:creationId xmlns:a16="http://schemas.microsoft.com/office/drawing/2014/main" id="{64560EF2-6842-5B42-85D4-CCE0B77D5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66" r="1" b="18198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4B6B01-FFF4-1547-BBC7-F12B2BA355F3}"/>
              </a:ext>
            </a:extLst>
          </p:cNvPr>
          <p:cNvSpPr txBox="1"/>
          <p:nvPr/>
        </p:nvSpPr>
        <p:spPr>
          <a:xfrm>
            <a:off x="552893" y="5964864"/>
            <a:ext cx="1095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77"/>
              </a:rPr>
              <a:t>Slide 4</a:t>
            </a:r>
          </a:p>
        </p:txBody>
      </p:sp>
    </p:spTree>
    <p:extLst>
      <p:ext uri="{BB962C8B-B14F-4D97-AF65-F5344CB8AC3E}">
        <p14:creationId xmlns:p14="http://schemas.microsoft.com/office/powerpoint/2010/main" val="1182769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uple of zebra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84D431BD-9DBF-324B-BD72-2450D3125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2858" r="-1" b="118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A8063A-DD87-594C-959F-93581201480E}"/>
              </a:ext>
            </a:extLst>
          </p:cNvPr>
          <p:cNvSpPr txBox="1"/>
          <p:nvPr/>
        </p:nvSpPr>
        <p:spPr>
          <a:xfrm>
            <a:off x="552893" y="5964864"/>
            <a:ext cx="1095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77"/>
              </a:rPr>
              <a:t>Slide 5</a:t>
            </a:r>
          </a:p>
        </p:txBody>
      </p:sp>
    </p:spTree>
    <p:extLst>
      <p:ext uri="{BB962C8B-B14F-4D97-AF65-F5344CB8AC3E}">
        <p14:creationId xmlns:p14="http://schemas.microsoft.com/office/powerpoint/2010/main" val="3523902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506A5E-FB15-B846-BFCD-EB6297904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241" y="255388"/>
            <a:ext cx="5920958" cy="22717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Q - How many different insects can you see?</a:t>
            </a:r>
          </a:p>
        </p:txBody>
      </p:sp>
      <p:pic>
        <p:nvPicPr>
          <p:cNvPr id="5" name="Content Placeholder 4" descr="A close up of a plant&#10;&#10;Description automatically generated">
            <a:extLst>
              <a:ext uri="{FF2B5EF4-FFF2-40B4-BE49-F238E27FC236}">
                <a16:creationId xmlns:a16="http://schemas.microsoft.com/office/drawing/2014/main" id="{D2BF8B05-6317-464E-B930-5FC26E69D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4146" r="3" b="3"/>
          <a:stretch/>
        </p:blipFill>
        <p:spPr>
          <a:xfrm>
            <a:off x="7115177" y="115193"/>
            <a:ext cx="4950618" cy="662761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65C03C-3F17-45DC-A1B9-35ACA433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15176" y="115193"/>
            <a:ext cx="0" cy="662761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4A161CC-6DC5-4863-B213-94529D6E0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E15687-239D-3345-8777-3C2CC8783152}"/>
              </a:ext>
            </a:extLst>
          </p:cNvPr>
          <p:cNvSpPr txBox="1"/>
          <p:nvPr/>
        </p:nvSpPr>
        <p:spPr>
          <a:xfrm>
            <a:off x="351241" y="2642294"/>
            <a:ext cx="59209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ill Sans MT" panose="020B0502020104020203" pitchFamily="34" charset="77"/>
              </a:rPr>
              <a:t>A – one </a:t>
            </a:r>
            <a:br>
              <a:rPr lang="en-US" sz="4400" dirty="0">
                <a:solidFill>
                  <a:schemeClr val="bg1"/>
                </a:solidFill>
                <a:latin typeface="Gill Sans MT" panose="020B0502020104020203" pitchFamily="34" charset="77"/>
              </a:rPr>
            </a:br>
            <a:r>
              <a:rPr lang="en-US" sz="4400" dirty="0">
                <a:solidFill>
                  <a:schemeClr val="bg1"/>
                </a:solidFill>
                <a:latin typeface="Gill Sans MT" panose="020B0502020104020203" pitchFamily="34" charset="77"/>
              </a:rPr>
              <a:t>They are all cockroaches at the  different stages of the lifecycle – instars.</a:t>
            </a:r>
            <a:endParaRPr lang="en-US" sz="4400" dirty="0">
              <a:latin typeface="Gill Sans MT" panose="020B05020201040202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9A57B6-75D6-F740-A195-DBCE3863FF38}"/>
              </a:ext>
            </a:extLst>
          </p:cNvPr>
          <p:cNvSpPr txBox="1"/>
          <p:nvPr/>
        </p:nvSpPr>
        <p:spPr>
          <a:xfrm>
            <a:off x="552893" y="5964864"/>
            <a:ext cx="1095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77"/>
              </a:rPr>
              <a:t>Slide 6</a:t>
            </a:r>
          </a:p>
        </p:txBody>
      </p:sp>
    </p:spTree>
    <p:extLst>
      <p:ext uri="{BB962C8B-B14F-4D97-AF65-F5344CB8AC3E}">
        <p14:creationId xmlns:p14="http://schemas.microsoft.com/office/powerpoint/2010/main" val="353751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5B97-8F02-EF41-BD51-60E47449E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28" y="1487425"/>
            <a:ext cx="10515600" cy="24048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Observe the drawings carefully.</a:t>
            </a:r>
            <a:br>
              <a:rPr lang="en-US" dirty="0">
                <a:latin typeface="Gill Sans MT" panose="020B0502020104020203" pitchFamily="34" charset="77"/>
              </a:rPr>
            </a:br>
            <a:br>
              <a:rPr lang="en-US" dirty="0">
                <a:latin typeface="Gill Sans MT" panose="020B0502020104020203" pitchFamily="34" charset="77"/>
              </a:rPr>
            </a:br>
            <a:r>
              <a:rPr lang="en-US" dirty="0">
                <a:latin typeface="Gill Sans MT" panose="020B0502020104020203" pitchFamily="34" charset="77"/>
              </a:rPr>
              <a:t>Use what you can see to match it to the photo of the same species.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D896CD-EC06-D14F-BF89-8F0BB365B544}"/>
              </a:ext>
            </a:extLst>
          </p:cNvPr>
          <p:cNvSpPr txBox="1"/>
          <p:nvPr/>
        </p:nvSpPr>
        <p:spPr>
          <a:xfrm>
            <a:off x="382773" y="5964864"/>
            <a:ext cx="1095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Slide 7</a:t>
            </a:r>
          </a:p>
        </p:txBody>
      </p:sp>
    </p:spTree>
    <p:extLst>
      <p:ext uri="{BB962C8B-B14F-4D97-AF65-F5344CB8AC3E}">
        <p14:creationId xmlns:p14="http://schemas.microsoft.com/office/powerpoint/2010/main" val="3046758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flower&#10;&#10;Description automatically generated">
            <a:extLst>
              <a:ext uri="{FF2B5EF4-FFF2-40B4-BE49-F238E27FC236}">
                <a16:creationId xmlns:a16="http://schemas.microsoft.com/office/drawing/2014/main" id="{E378EB7A-0A1C-554A-94BE-195470DE8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55" r="2" b="23956"/>
          <a:stretch/>
        </p:blipFill>
        <p:spPr>
          <a:xfrm>
            <a:off x="320044" y="320038"/>
            <a:ext cx="4570678" cy="4128360"/>
          </a:xfrm>
          <a:prstGeom prst="rect">
            <a:avLst/>
          </a:prstGeom>
        </p:spPr>
      </p:pic>
      <p:pic>
        <p:nvPicPr>
          <p:cNvPr id="17" name="Picture 16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96FA4BD7-D916-B645-BEEE-C87C72F92A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624" b="-1"/>
          <a:stretch/>
        </p:blipFill>
        <p:spPr>
          <a:xfrm>
            <a:off x="4968251" y="307164"/>
            <a:ext cx="2249424" cy="4141235"/>
          </a:xfrm>
          <a:prstGeom prst="rect">
            <a:avLst/>
          </a:prstGeom>
        </p:spPr>
      </p:pic>
      <p:pic>
        <p:nvPicPr>
          <p:cNvPr id="13" name="Picture 12" descr="A close up of a flower&#10;&#10;Description automatically generated">
            <a:extLst>
              <a:ext uri="{FF2B5EF4-FFF2-40B4-BE49-F238E27FC236}">
                <a16:creationId xmlns:a16="http://schemas.microsoft.com/office/drawing/2014/main" id="{25E28DB8-A1D6-1F4D-993A-8C96E47E26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637" r="1" b="42127"/>
          <a:stretch/>
        </p:blipFill>
        <p:spPr>
          <a:xfrm>
            <a:off x="7295204" y="320040"/>
            <a:ext cx="4565343" cy="2023111"/>
          </a:xfrm>
          <a:prstGeom prst="rect">
            <a:avLst/>
          </a:prstGeom>
        </p:spPr>
      </p:pic>
      <p:pic>
        <p:nvPicPr>
          <p:cNvPr id="11" name="Picture 10" descr="A close up of a flower&#10;&#10;Description automatically generated">
            <a:extLst>
              <a:ext uri="{FF2B5EF4-FFF2-40B4-BE49-F238E27FC236}">
                <a16:creationId xmlns:a16="http://schemas.microsoft.com/office/drawing/2014/main" id="{359876F6-4C6E-7043-9961-16D9CED77A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90" r="2" b="28528"/>
          <a:stretch/>
        </p:blipFill>
        <p:spPr>
          <a:xfrm>
            <a:off x="320044" y="4540158"/>
            <a:ext cx="2249424" cy="1997803"/>
          </a:xfrm>
          <a:prstGeom prst="rect">
            <a:avLst/>
          </a:prstGeom>
        </p:spPr>
      </p:pic>
      <p:pic>
        <p:nvPicPr>
          <p:cNvPr id="15" name="Picture 14" descr="A purple flower on a plant&#10;&#10;Description automatically generated">
            <a:extLst>
              <a:ext uri="{FF2B5EF4-FFF2-40B4-BE49-F238E27FC236}">
                <a16:creationId xmlns:a16="http://schemas.microsoft.com/office/drawing/2014/main" id="{482AC5AC-6353-CA40-B54C-E44A6859C1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788" r="-1" b="40443"/>
          <a:stretch/>
        </p:blipFill>
        <p:spPr>
          <a:xfrm>
            <a:off x="2645048" y="4540158"/>
            <a:ext cx="4572626" cy="1997803"/>
          </a:xfrm>
          <a:prstGeom prst="rect">
            <a:avLst/>
          </a:prstGeom>
        </p:spPr>
      </p:pic>
      <p:pic>
        <p:nvPicPr>
          <p:cNvPr id="5" name="Picture 4" descr="A picture containing indoor, table, sitting, old&#10;&#10;Description automatically generated">
            <a:extLst>
              <a:ext uri="{FF2B5EF4-FFF2-40B4-BE49-F238E27FC236}">
                <a16:creationId xmlns:a16="http://schemas.microsoft.com/office/drawing/2014/main" id="{BFC129C9-BBF1-C94F-83CB-2147E1DC6E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516" r="-1" b="26457"/>
          <a:stretch/>
        </p:blipFill>
        <p:spPr>
          <a:xfrm>
            <a:off x="7287920" y="2417446"/>
            <a:ext cx="4572626" cy="4141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E59B85-2940-764E-8639-4D7D058A5410}"/>
              </a:ext>
            </a:extLst>
          </p:cNvPr>
          <p:cNvSpPr txBox="1"/>
          <p:nvPr/>
        </p:nvSpPr>
        <p:spPr>
          <a:xfrm>
            <a:off x="244464" y="6137851"/>
            <a:ext cx="1095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77"/>
              </a:rPr>
              <a:t>Slide 8</a:t>
            </a:r>
          </a:p>
        </p:txBody>
      </p:sp>
    </p:spTree>
    <p:extLst>
      <p:ext uri="{BB962C8B-B14F-4D97-AF65-F5344CB8AC3E}">
        <p14:creationId xmlns:p14="http://schemas.microsoft.com/office/powerpoint/2010/main" val="233884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133</Words>
  <Application>Microsoft Macintosh PowerPoint</Application>
  <PresentationFormat>Widescreen</PresentationFormat>
  <Paragraphs>22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Gill Sans MT</vt:lpstr>
      <vt:lpstr>Office Theme</vt:lpstr>
      <vt:lpstr>Maria Sibylla Merian</vt:lpstr>
      <vt:lpstr>What can you see? </vt:lpstr>
      <vt:lpstr>What else can you see?</vt:lpstr>
      <vt:lpstr>To observe means to look closely. Look really closely at the next slide. What do you observe?</vt:lpstr>
      <vt:lpstr>PowerPoint Presentation</vt:lpstr>
      <vt:lpstr>PowerPoint Presentation</vt:lpstr>
      <vt:lpstr>Q - How many different insects can you see?</vt:lpstr>
      <vt:lpstr>Observe the drawings carefully.  Use what you can see to match it to the photo of the same species.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 Credits:  Photos from Unsplash  Images of Maria’s drawings – public domain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Maria Sibylla Merian</dc:title>
  <dc:creator>Tim Pottle</dc:creator>
  <cp:lastModifiedBy>Tertia Sefton-Green</cp:lastModifiedBy>
  <cp:revision>5</cp:revision>
  <dcterms:created xsi:type="dcterms:W3CDTF">2020-07-21T08:29:21Z</dcterms:created>
  <dcterms:modified xsi:type="dcterms:W3CDTF">2020-11-20T12:56:22Z</dcterms:modified>
</cp:coreProperties>
</file>